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67" r:id="rId5"/>
    <p:sldId id="263" r:id="rId6"/>
    <p:sldId id="265" r:id="rId7"/>
    <p:sldId id="266" r:id="rId8"/>
    <p:sldId id="261" r:id="rId9"/>
    <p:sldId id="268" r:id="rId10"/>
    <p:sldId id="269" r:id="rId11"/>
    <p:sldId id="259" r:id="rId12"/>
    <p:sldId id="27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27"/>
    <p:restoredTop sz="96405"/>
  </p:normalViewPr>
  <p:slideViewPr>
    <p:cSldViewPr snapToGrid="0" snapToObjects="1">
      <p:cViewPr varScale="1">
        <p:scale>
          <a:sx n="68" d="100"/>
          <a:sy n="68" d="100"/>
        </p:scale>
        <p:origin x="216" y="1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9/22/21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9/22/21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9/22/21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9/22/21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www.ohiolink.edu/sites/default/files/uploads/Guidelines_for_Outdated_Terms_FINAL.pdf" TargetMode="External"/><Relationship Id="rId2" Type="http://schemas.openxmlformats.org/officeDocument/2006/relationships/hyperlink" Target="http://hdl.handle.net/11213/14582"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docs.google.com/document/d/1ISYoE5et76EAvaSwGkIRQvv8I3SiFOTH/edit"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tiff"/><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858E0-980E-8145-BFFB-86D87DC11461}"/>
              </a:ext>
            </a:extLst>
          </p:cNvPr>
          <p:cNvSpPr>
            <a:spLocks noGrp="1"/>
          </p:cNvSpPr>
          <p:nvPr>
            <p:ph type="ctrTitle"/>
          </p:nvPr>
        </p:nvSpPr>
        <p:spPr/>
        <p:txBody>
          <a:bodyPr/>
          <a:lstStyle/>
          <a:p>
            <a:r>
              <a:rPr lang="en-US" dirty="0"/>
              <a:t>Cataloging as civic engagement </a:t>
            </a:r>
          </a:p>
        </p:txBody>
      </p:sp>
      <p:sp>
        <p:nvSpPr>
          <p:cNvPr id="3" name="Subtitle 2">
            <a:extLst>
              <a:ext uri="{FF2B5EF4-FFF2-40B4-BE49-F238E27FC236}">
                <a16:creationId xmlns:a16="http://schemas.microsoft.com/office/drawing/2014/main" id="{83FBB976-EBA1-A64F-88A2-47294788AAC2}"/>
              </a:ext>
            </a:extLst>
          </p:cNvPr>
          <p:cNvSpPr>
            <a:spLocks noGrp="1"/>
          </p:cNvSpPr>
          <p:nvPr>
            <p:ph type="subTitle" idx="1"/>
          </p:nvPr>
        </p:nvSpPr>
        <p:spPr>
          <a:xfrm>
            <a:off x="3605048" y="3668107"/>
            <a:ext cx="4981904" cy="1320802"/>
          </a:xfrm>
        </p:spPr>
        <p:txBody>
          <a:bodyPr/>
          <a:lstStyle/>
          <a:p>
            <a:r>
              <a:rPr lang="en-US" dirty="0"/>
              <a:t>Providing inclusive local subject alternatives to offensive headings</a:t>
            </a:r>
          </a:p>
        </p:txBody>
      </p:sp>
    </p:spTree>
    <p:extLst>
      <p:ext uri="{BB962C8B-B14F-4D97-AF65-F5344CB8AC3E}">
        <p14:creationId xmlns:p14="http://schemas.microsoft.com/office/powerpoint/2010/main" val="1431463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D60ED6-8FF7-F84E-AEB7-F3879068A244}"/>
              </a:ext>
            </a:extLst>
          </p:cNvPr>
          <p:cNvPicPr>
            <a:picLocks noChangeAspect="1"/>
          </p:cNvPicPr>
          <p:nvPr/>
        </p:nvPicPr>
        <p:blipFill>
          <a:blip r:embed="rId2"/>
          <a:stretch>
            <a:fillRect/>
          </a:stretch>
        </p:blipFill>
        <p:spPr>
          <a:xfrm>
            <a:off x="2717800" y="641350"/>
            <a:ext cx="6756400" cy="2374900"/>
          </a:xfrm>
          <a:prstGeom prst="rect">
            <a:avLst/>
          </a:prstGeom>
        </p:spPr>
      </p:pic>
      <p:pic>
        <p:nvPicPr>
          <p:cNvPr id="3" name="Picture 2">
            <a:extLst>
              <a:ext uri="{FF2B5EF4-FFF2-40B4-BE49-F238E27FC236}">
                <a16:creationId xmlns:a16="http://schemas.microsoft.com/office/drawing/2014/main" id="{2C31996C-BF11-6B48-AF89-00BCFA82B1B6}"/>
              </a:ext>
            </a:extLst>
          </p:cNvPr>
          <p:cNvPicPr>
            <a:picLocks noChangeAspect="1"/>
          </p:cNvPicPr>
          <p:nvPr/>
        </p:nvPicPr>
        <p:blipFill>
          <a:blip r:embed="rId3"/>
          <a:stretch>
            <a:fillRect/>
          </a:stretch>
        </p:blipFill>
        <p:spPr>
          <a:xfrm>
            <a:off x="2717800" y="3016250"/>
            <a:ext cx="5080000" cy="3111500"/>
          </a:xfrm>
          <a:prstGeom prst="rect">
            <a:avLst/>
          </a:prstGeom>
        </p:spPr>
      </p:pic>
    </p:spTree>
    <p:extLst>
      <p:ext uri="{BB962C8B-B14F-4D97-AF65-F5344CB8AC3E}">
        <p14:creationId xmlns:p14="http://schemas.microsoft.com/office/powerpoint/2010/main" val="1298890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A4D3-A867-9D4E-83EE-7AA16AB22377}"/>
              </a:ext>
            </a:extLst>
          </p:cNvPr>
          <p:cNvSpPr>
            <a:spLocks noGrp="1"/>
          </p:cNvSpPr>
          <p:nvPr>
            <p:ph type="title"/>
          </p:nvPr>
        </p:nvSpPr>
        <p:spPr/>
        <p:txBody>
          <a:bodyPr/>
          <a:lstStyle/>
          <a:p>
            <a:r>
              <a:rPr lang="en-US" dirty="0"/>
              <a:t>Next steps and future plans</a:t>
            </a:r>
          </a:p>
        </p:txBody>
      </p:sp>
      <p:sp>
        <p:nvSpPr>
          <p:cNvPr id="3" name="Content Placeholder 2">
            <a:extLst>
              <a:ext uri="{FF2B5EF4-FFF2-40B4-BE49-F238E27FC236}">
                <a16:creationId xmlns:a16="http://schemas.microsoft.com/office/drawing/2014/main" id="{6684CB5E-EB08-544B-BB49-1FC54A3F7AC7}"/>
              </a:ext>
            </a:extLst>
          </p:cNvPr>
          <p:cNvSpPr>
            <a:spLocks noGrp="1"/>
          </p:cNvSpPr>
          <p:nvPr>
            <p:ph idx="1"/>
          </p:nvPr>
        </p:nvSpPr>
        <p:spPr>
          <a:xfrm>
            <a:off x="266701" y="2556932"/>
            <a:ext cx="3790949" cy="3318936"/>
          </a:xfrm>
        </p:spPr>
        <p:txBody>
          <a:bodyPr>
            <a:normAutofit/>
          </a:bodyPr>
          <a:lstStyle/>
          <a:p>
            <a:pPr lvl="1"/>
            <a:r>
              <a:rPr lang="en-US" dirty="0"/>
              <a:t>Outreach to campus populations</a:t>
            </a:r>
          </a:p>
          <a:p>
            <a:pPr lvl="2"/>
            <a:r>
              <a:rPr lang="en-US" dirty="0" err="1"/>
              <a:t>Myaamia</a:t>
            </a:r>
            <a:r>
              <a:rPr lang="en-US" dirty="0"/>
              <a:t> Center </a:t>
            </a:r>
          </a:p>
          <a:p>
            <a:pPr lvl="2"/>
            <a:endParaRPr lang="en-US" dirty="0"/>
          </a:p>
          <a:p>
            <a:pPr lvl="2"/>
            <a:r>
              <a:rPr lang="en-US" dirty="0"/>
              <a:t>Center for Diversity and Inclusion</a:t>
            </a:r>
          </a:p>
          <a:p>
            <a:pPr lvl="3"/>
            <a:r>
              <a:rPr lang="en-US" dirty="0"/>
              <a:t>Race, gender, sexuality headings</a:t>
            </a:r>
          </a:p>
          <a:p>
            <a:pPr marL="914400" lvl="2" indent="0">
              <a:buNone/>
            </a:pPr>
            <a:endParaRPr lang="en-US" dirty="0"/>
          </a:p>
        </p:txBody>
      </p:sp>
      <p:pic>
        <p:nvPicPr>
          <p:cNvPr id="4" name="Picture 3">
            <a:extLst>
              <a:ext uri="{FF2B5EF4-FFF2-40B4-BE49-F238E27FC236}">
                <a16:creationId xmlns:a16="http://schemas.microsoft.com/office/drawing/2014/main" id="{63614D0C-705F-F84E-8664-E5E130255671}"/>
              </a:ext>
            </a:extLst>
          </p:cNvPr>
          <p:cNvPicPr>
            <a:picLocks noChangeAspect="1"/>
          </p:cNvPicPr>
          <p:nvPr/>
        </p:nvPicPr>
        <p:blipFill>
          <a:blip r:embed="rId2"/>
          <a:stretch>
            <a:fillRect/>
          </a:stretch>
        </p:blipFill>
        <p:spPr>
          <a:xfrm>
            <a:off x="4057650" y="2863449"/>
            <a:ext cx="7327900" cy="3088619"/>
          </a:xfrm>
          <a:prstGeom prst="rect">
            <a:avLst/>
          </a:prstGeom>
        </p:spPr>
      </p:pic>
    </p:spTree>
    <p:extLst>
      <p:ext uri="{BB962C8B-B14F-4D97-AF65-F5344CB8AC3E}">
        <p14:creationId xmlns:p14="http://schemas.microsoft.com/office/powerpoint/2010/main" val="1298774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158461-7F06-0A4D-B5F7-BA40FDB0799C}"/>
              </a:ext>
            </a:extLst>
          </p:cNvPr>
          <p:cNvSpPr txBox="1"/>
          <p:nvPr/>
        </p:nvSpPr>
        <p:spPr>
          <a:xfrm>
            <a:off x="3886200" y="2609850"/>
            <a:ext cx="3231719" cy="923330"/>
          </a:xfrm>
          <a:prstGeom prst="rect">
            <a:avLst/>
          </a:prstGeom>
          <a:noFill/>
        </p:spPr>
        <p:txBody>
          <a:bodyPr wrap="none" rtlCol="0">
            <a:spAutoFit/>
          </a:bodyPr>
          <a:lstStyle/>
          <a:p>
            <a:r>
              <a:rPr lang="en-US" sz="5400" dirty="0"/>
              <a:t>Thank you!</a:t>
            </a:r>
          </a:p>
        </p:txBody>
      </p:sp>
    </p:spTree>
    <p:extLst>
      <p:ext uri="{BB962C8B-B14F-4D97-AF65-F5344CB8AC3E}">
        <p14:creationId xmlns:p14="http://schemas.microsoft.com/office/powerpoint/2010/main" val="1343417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73815-91D3-EF4F-A602-3EA7160468E7}"/>
              </a:ext>
            </a:extLst>
          </p:cNvPr>
          <p:cNvSpPr>
            <a:spLocks noGrp="1"/>
          </p:cNvSpPr>
          <p:nvPr>
            <p:ph type="title"/>
          </p:nvPr>
        </p:nvSpPr>
        <p:spPr/>
        <p:txBody>
          <a:bodyPr>
            <a:normAutofit/>
          </a:bodyPr>
          <a:lstStyle/>
          <a:p>
            <a:r>
              <a:rPr lang="en-US" dirty="0"/>
              <a:t>Miami University Land Acknowledgement</a:t>
            </a:r>
          </a:p>
        </p:txBody>
      </p:sp>
      <p:sp>
        <p:nvSpPr>
          <p:cNvPr id="3" name="Content Placeholder 2">
            <a:extLst>
              <a:ext uri="{FF2B5EF4-FFF2-40B4-BE49-F238E27FC236}">
                <a16:creationId xmlns:a16="http://schemas.microsoft.com/office/drawing/2014/main" id="{BF30A4A6-B4DC-7A4D-AC1A-A1C2B9CFE55C}"/>
              </a:ext>
            </a:extLst>
          </p:cNvPr>
          <p:cNvSpPr>
            <a:spLocks noGrp="1"/>
          </p:cNvSpPr>
          <p:nvPr>
            <p:ph idx="1"/>
          </p:nvPr>
        </p:nvSpPr>
        <p:spPr/>
        <p:txBody>
          <a:bodyPr>
            <a:normAutofit fontScale="77500" lnSpcReduction="20000"/>
          </a:bodyPr>
          <a:lstStyle/>
          <a:p>
            <a:r>
              <a:rPr lang="en-US" b="1" dirty="0"/>
              <a:t>Miami University is located within the traditional homelands of the </a:t>
            </a:r>
            <a:r>
              <a:rPr lang="en-US" b="1" dirty="0" err="1"/>
              <a:t>Myaamia</a:t>
            </a:r>
            <a:r>
              <a:rPr lang="en-US" b="1" dirty="0"/>
              <a:t> and Shawnee people, who along with other indigenous groups ceded these lands to the United States in the first Treaty of Greenville in 1795. The Miami people, whose name our university carries, were forcibly removed from these homelands in 1846.</a:t>
            </a:r>
            <a:endParaRPr lang="en-US" dirty="0"/>
          </a:p>
          <a:p>
            <a:r>
              <a:rPr lang="en-US" b="1" dirty="0"/>
              <a:t>In 1972, a relationship between Miami University and the Miami Tribe of Oklahoma began and evolved into a reciprocal partnership, including the creation of the </a:t>
            </a:r>
            <a:r>
              <a:rPr lang="en-US" b="1" dirty="0" err="1"/>
              <a:t>Myaamia</a:t>
            </a:r>
            <a:r>
              <a:rPr lang="en-US" b="1" dirty="0"/>
              <a:t> Center at Miami University in 2001. The work of the </a:t>
            </a:r>
            <a:r>
              <a:rPr lang="en-US" b="1" dirty="0" err="1"/>
              <a:t>Myaamia</a:t>
            </a:r>
            <a:r>
              <a:rPr lang="en-US" b="1" dirty="0"/>
              <a:t> Center serves the Miami Tribe community and is dedicated to the revitalization of Miami language and culture and to restoring that knowledge to the </a:t>
            </a:r>
            <a:r>
              <a:rPr lang="en-US" b="1" dirty="0" err="1"/>
              <a:t>Myaamia</a:t>
            </a:r>
            <a:r>
              <a:rPr lang="en-US" b="1" dirty="0"/>
              <a:t> people.</a:t>
            </a:r>
            <a:endParaRPr lang="en-US" dirty="0"/>
          </a:p>
          <a:p>
            <a:r>
              <a:rPr lang="en-US" b="1" dirty="0"/>
              <a:t>Miami University and the Miami Tribe are proud of this work and of the more than 140 </a:t>
            </a:r>
            <a:r>
              <a:rPr lang="en-US" b="1" dirty="0" err="1"/>
              <a:t>Myaamia</a:t>
            </a:r>
            <a:r>
              <a:rPr lang="en-US" b="1" dirty="0"/>
              <a:t> students who have attended Miami since 1991 through the </a:t>
            </a:r>
            <a:r>
              <a:rPr lang="en-US" b="1" dirty="0" err="1"/>
              <a:t>Myaamia</a:t>
            </a:r>
            <a:r>
              <a:rPr lang="en-US" b="1" dirty="0"/>
              <a:t> Heritage Award Program. </a:t>
            </a:r>
            <a:endParaRPr lang="en-US" dirty="0"/>
          </a:p>
          <a:p>
            <a:endParaRPr lang="en-US" dirty="0"/>
          </a:p>
        </p:txBody>
      </p:sp>
    </p:spTree>
    <p:extLst>
      <p:ext uri="{BB962C8B-B14F-4D97-AF65-F5344CB8AC3E}">
        <p14:creationId xmlns:p14="http://schemas.microsoft.com/office/powerpoint/2010/main" val="3223197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F3FAD-E688-954F-9D68-ACF96986808B}"/>
              </a:ext>
            </a:extLst>
          </p:cNvPr>
          <p:cNvSpPr>
            <a:spLocks noGrp="1"/>
          </p:cNvSpPr>
          <p:nvPr>
            <p:ph type="title"/>
          </p:nvPr>
        </p:nvSpPr>
        <p:spPr>
          <a:xfrm>
            <a:off x="1033462" y="1261241"/>
            <a:ext cx="8236662" cy="4487918"/>
          </a:xfrm>
        </p:spPr>
        <p:txBody>
          <a:bodyPr>
            <a:normAutofit/>
          </a:bodyPr>
          <a:lstStyle/>
          <a:p>
            <a:r>
              <a:rPr lang="en-US" dirty="0"/>
              <a:t>Masha Stepanova</a:t>
            </a:r>
            <a:br>
              <a:rPr lang="en-US" dirty="0"/>
            </a:br>
            <a:r>
              <a:rPr lang="en-US" dirty="0"/>
              <a:t>Coordinator of Cataloging &amp; Slavic Librarian</a:t>
            </a:r>
            <a:br>
              <a:rPr lang="en-US" dirty="0"/>
            </a:br>
            <a:br>
              <a:rPr lang="en-US" dirty="0"/>
            </a:br>
            <a:r>
              <a:rPr lang="en-US" dirty="0"/>
              <a:t>Miami University</a:t>
            </a:r>
            <a:br>
              <a:rPr lang="en-US" dirty="0"/>
            </a:br>
            <a:br>
              <a:rPr lang="en-US" dirty="0"/>
            </a:br>
            <a:r>
              <a:rPr lang="en-US" dirty="0" err="1"/>
              <a:t>stepanm@miamioh.edu</a:t>
            </a:r>
            <a:br>
              <a:rPr lang="en-US" dirty="0"/>
            </a:br>
            <a:br>
              <a:rPr lang="en-US" dirty="0"/>
            </a:br>
            <a:endParaRPr lang="en-US" dirty="0"/>
          </a:p>
        </p:txBody>
      </p:sp>
      <p:pic>
        <p:nvPicPr>
          <p:cNvPr id="6" name="Picture Placeholder 5">
            <a:extLst>
              <a:ext uri="{FF2B5EF4-FFF2-40B4-BE49-F238E27FC236}">
                <a16:creationId xmlns:a16="http://schemas.microsoft.com/office/drawing/2014/main" id="{B60EB704-43D7-E748-BE13-68C42B220522}"/>
              </a:ext>
            </a:extLst>
          </p:cNvPr>
          <p:cNvPicPr>
            <a:picLocks noGrp="1" noChangeAspect="1"/>
          </p:cNvPicPr>
          <p:nvPr>
            <p:ph type="pic" idx="1"/>
          </p:nvPr>
        </p:nvPicPr>
        <p:blipFill>
          <a:blip r:embed="rId2"/>
          <a:srcRect t="7225" b="7225"/>
          <a:stretch>
            <a:fillRect/>
          </a:stretch>
        </p:blipFill>
        <p:spPr>
          <a:xfrm rot="5400000">
            <a:off x="8975288" y="1650670"/>
            <a:ext cx="2173284" cy="1394427"/>
          </a:xfrm>
        </p:spPr>
      </p:pic>
    </p:spTree>
    <p:extLst>
      <p:ext uri="{BB962C8B-B14F-4D97-AF65-F5344CB8AC3E}">
        <p14:creationId xmlns:p14="http://schemas.microsoft.com/office/powerpoint/2010/main" val="3947661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6892-7520-E04B-85F8-7B8686E83817}"/>
              </a:ext>
            </a:extLst>
          </p:cNvPr>
          <p:cNvSpPr>
            <a:spLocks noGrp="1"/>
          </p:cNvSpPr>
          <p:nvPr>
            <p:ph type="title"/>
          </p:nvPr>
        </p:nvSpPr>
        <p:spPr/>
        <p:txBody>
          <a:bodyPr>
            <a:normAutofit fontScale="90000"/>
          </a:bodyPr>
          <a:lstStyle/>
          <a:p>
            <a:r>
              <a:rPr lang="en-US" dirty="0"/>
              <a:t>Motivation for inclusive cataloging project at Miami</a:t>
            </a:r>
          </a:p>
        </p:txBody>
      </p:sp>
      <p:sp>
        <p:nvSpPr>
          <p:cNvPr id="3" name="Content Placeholder 2">
            <a:extLst>
              <a:ext uri="{FF2B5EF4-FFF2-40B4-BE49-F238E27FC236}">
                <a16:creationId xmlns:a16="http://schemas.microsoft.com/office/drawing/2014/main" id="{CDDC4278-775E-DE43-A6FB-6C95FAD5C685}"/>
              </a:ext>
            </a:extLst>
          </p:cNvPr>
          <p:cNvSpPr>
            <a:spLocks noGrp="1"/>
          </p:cNvSpPr>
          <p:nvPr>
            <p:ph idx="1"/>
          </p:nvPr>
        </p:nvSpPr>
        <p:spPr>
          <a:xfrm>
            <a:off x="1295401" y="2556932"/>
            <a:ext cx="9601196" cy="2453218"/>
          </a:xfrm>
        </p:spPr>
        <p:txBody>
          <a:bodyPr>
            <a:normAutofit/>
          </a:bodyPr>
          <a:lstStyle/>
          <a:p>
            <a:r>
              <a:rPr lang="en-US" dirty="0"/>
              <a:t>Report of the SAC Working Group on Alternatives to LCSH "Illegal aliens”</a:t>
            </a:r>
          </a:p>
          <a:p>
            <a:pPr lvl="1"/>
            <a:r>
              <a:rPr lang="en-US" dirty="0">
                <a:hlinkClick r:id="rId2"/>
              </a:rPr>
              <a:t>http://hdl.handle.net/11213/14582</a:t>
            </a:r>
            <a:endParaRPr lang="en-US" dirty="0"/>
          </a:p>
          <a:p>
            <a:r>
              <a:rPr lang="en-US" dirty="0" err="1"/>
              <a:t>OhioLINK</a:t>
            </a:r>
            <a:r>
              <a:rPr lang="en-US" dirty="0"/>
              <a:t> DIAD guidelines for dealing with outdated and offensive terms</a:t>
            </a:r>
          </a:p>
          <a:p>
            <a:pPr lvl="1"/>
            <a:r>
              <a:rPr lang="en-US" dirty="0">
                <a:hlinkClick r:id="rId3"/>
              </a:rPr>
              <a:t>https://www.ohiolink.edu/sites/default/files/uploads/Guidelines_for_Outdated_Terms_FINAL.pdf</a:t>
            </a:r>
            <a:r>
              <a:rPr lang="en-US" dirty="0"/>
              <a:t> </a:t>
            </a:r>
          </a:p>
        </p:txBody>
      </p:sp>
    </p:spTree>
    <p:extLst>
      <p:ext uri="{BB962C8B-B14F-4D97-AF65-F5344CB8AC3E}">
        <p14:creationId xmlns:p14="http://schemas.microsoft.com/office/powerpoint/2010/main" val="4234391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6CBE88-5F68-0149-AA92-8B5480C9451C}"/>
              </a:ext>
            </a:extLst>
          </p:cNvPr>
          <p:cNvSpPr>
            <a:spLocks noGrp="1"/>
          </p:cNvSpPr>
          <p:nvPr>
            <p:ph type="title"/>
          </p:nvPr>
        </p:nvSpPr>
        <p:spPr/>
        <p:txBody>
          <a:bodyPr/>
          <a:lstStyle/>
          <a:p>
            <a:r>
              <a:rPr lang="en-US" dirty="0"/>
              <a:t>Preparations</a:t>
            </a:r>
          </a:p>
        </p:txBody>
      </p:sp>
      <p:sp>
        <p:nvSpPr>
          <p:cNvPr id="6" name="Content Placeholder 5">
            <a:extLst>
              <a:ext uri="{FF2B5EF4-FFF2-40B4-BE49-F238E27FC236}">
                <a16:creationId xmlns:a16="http://schemas.microsoft.com/office/drawing/2014/main" id="{C754C04F-AC2E-5C4C-9DED-A992B89E1AEC}"/>
              </a:ext>
            </a:extLst>
          </p:cNvPr>
          <p:cNvSpPr>
            <a:spLocks noGrp="1"/>
          </p:cNvSpPr>
          <p:nvPr>
            <p:ph idx="1"/>
          </p:nvPr>
        </p:nvSpPr>
        <p:spPr/>
        <p:txBody>
          <a:bodyPr/>
          <a:lstStyle/>
          <a:p>
            <a:r>
              <a:rPr lang="en-US" dirty="0"/>
              <a:t>Theoretical</a:t>
            </a:r>
          </a:p>
          <a:p>
            <a:pPr lvl="1"/>
            <a:r>
              <a:rPr lang="en-US" dirty="0"/>
              <a:t>Which alternative headings do we use?</a:t>
            </a:r>
          </a:p>
          <a:p>
            <a:pPr lvl="1"/>
            <a:r>
              <a:rPr lang="en-US" dirty="0"/>
              <a:t>How far do we take this?</a:t>
            </a:r>
          </a:p>
          <a:p>
            <a:r>
              <a:rPr lang="en-US" dirty="0"/>
              <a:t>Practical procedure</a:t>
            </a:r>
          </a:p>
          <a:p>
            <a:pPr lvl="1"/>
            <a:r>
              <a:rPr lang="en-US" dirty="0"/>
              <a:t>Developing the workflow</a:t>
            </a:r>
          </a:p>
        </p:txBody>
      </p:sp>
    </p:spTree>
    <p:extLst>
      <p:ext uri="{BB962C8B-B14F-4D97-AF65-F5344CB8AC3E}">
        <p14:creationId xmlns:p14="http://schemas.microsoft.com/office/powerpoint/2010/main" val="3286899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73B98-854E-2545-96CD-84699AFBF5A9}"/>
              </a:ext>
            </a:extLst>
          </p:cNvPr>
          <p:cNvSpPr>
            <a:spLocks noGrp="1"/>
          </p:cNvSpPr>
          <p:nvPr>
            <p:ph type="title"/>
          </p:nvPr>
        </p:nvSpPr>
        <p:spPr/>
        <p:txBody>
          <a:bodyPr/>
          <a:lstStyle/>
          <a:p>
            <a:r>
              <a:rPr lang="en-US" dirty="0"/>
              <a:t>Things to consider before starting</a:t>
            </a:r>
          </a:p>
        </p:txBody>
      </p:sp>
      <p:sp>
        <p:nvSpPr>
          <p:cNvPr id="3" name="Content Placeholder 2">
            <a:extLst>
              <a:ext uri="{FF2B5EF4-FFF2-40B4-BE49-F238E27FC236}">
                <a16:creationId xmlns:a16="http://schemas.microsoft.com/office/drawing/2014/main" id="{D03CCE04-64CA-1540-B766-A772524C8751}"/>
              </a:ext>
            </a:extLst>
          </p:cNvPr>
          <p:cNvSpPr>
            <a:spLocks noGrp="1"/>
          </p:cNvSpPr>
          <p:nvPr>
            <p:ph idx="1"/>
          </p:nvPr>
        </p:nvSpPr>
        <p:spPr/>
        <p:txBody>
          <a:bodyPr/>
          <a:lstStyle/>
          <a:p>
            <a:r>
              <a:rPr lang="en-US" dirty="0"/>
              <a:t>Maintenance and regular updates after the initial project (frequency, procedure)</a:t>
            </a:r>
          </a:p>
          <a:p>
            <a:r>
              <a:rPr lang="en-US" dirty="0"/>
              <a:t>How much automation is possible ?</a:t>
            </a:r>
          </a:p>
          <a:p>
            <a:r>
              <a:rPr lang="en-US" dirty="0"/>
              <a:t>Replace headings or add?</a:t>
            </a:r>
          </a:p>
          <a:p>
            <a:r>
              <a:rPr lang="en-US" dirty="0"/>
              <a:t>Authority control: do we add local authority records?</a:t>
            </a:r>
          </a:p>
          <a:p>
            <a:r>
              <a:rPr lang="en-US" dirty="0"/>
              <a:t>How many aliens are extraterrestrial?</a:t>
            </a:r>
          </a:p>
          <a:p>
            <a:endParaRPr lang="en-US" dirty="0"/>
          </a:p>
        </p:txBody>
      </p:sp>
    </p:spTree>
    <p:extLst>
      <p:ext uri="{BB962C8B-B14F-4D97-AF65-F5344CB8AC3E}">
        <p14:creationId xmlns:p14="http://schemas.microsoft.com/office/powerpoint/2010/main" val="1473044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8C800-97B3-2D4F-8844-9FAE5485791A}"/>
              </a:ext>
            </a:extLst>
          </p:cNvPr>
          <p:cNvSpPr>
            <a:spLocks noGrp="1"/>
          </p:cNvSpPr>
          <p:nvPr>
            <p:ph type="title"/>
          </p:nvPr>
        </p:nvSpPr>
        <p:spPr/>
        <p:txBody>
          <a:bodyPr/>
          <a:lstStyle/>
          <a:p>
            <a:r>
              <a:rPr lang="en-US" dirty="0"/>
              <a:t>Workflow</a:t>
            </a:r>
          </a:p>
        </p:txBody>
      </p:sp>
      <p:sp>
        <p:nvSpPr>
          <p:cNvPr id="3" name="Content Placeholder 2">
            <a:extLst>
              <a:ext uri="{FF2B5EF4-FFF2-40B4-BE49-F238E27FC236}">
                <a16:creationId xmlns:a16="http://schemas.microsoft.com/office/drawing/2014/main" id="{81F6EF4E-4402-FB43-8A32-AB75D8E586C9}"/>
              </a:ext>
            </a:extLst>
          </p:cNvPr>
          <p:cNvSpPr>
            <a:spLocks noGrp="1"/>
          </p:cNvSpPr>
          <p:nvPr>
            <p:ph idx="1"/>
          </p:nvPr>
        </p:nvSpPr>
        <p:spPr/>
        <p:txBody>
          <a:bodyPr/>
          <a:lstStyle/>
          <a:p>
            <a:r>
              <a:rPr lang="en-US" sz="4000" dirty="0">
                <a:hlinkClick r:id="rId2"/>
              </a:rPr>
              <a:t>Procedure, screenshots, and the table of alternative subjects</a:t>
            </a:r>
            <a:endParaRPr lang="en-US" sz="4000" dirty="0"/>
          </a:p>
          <a:p>
            <a:endParaRPr lang="en-US" dirty="0"/>
          </a:p>
        </p:txBody>
      </p:sp>
    </p:spTree>
    <p:extLst>
      <p:ext uri="{BB962C8B-B14F-4D97-AF65-F5344CB8AC3E}">
        <p14:creationId xmlns:p14="http://schemas.microsoft.com/office/powerpoint/2010/main" val="2169239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1D5-2B26-364E-869E-1492D8805BEE}"/>
              </a:ext>
            </a:extLst>
          </p:cNvPr>
          <p:cNvSpPr>
            <a:spLocks noGrp="1"/>
          </p:cNvSpPr>
          <p:nvPr>
            <p:ph type="title"/>
          </p:nvPr>
        </p:nvSpPr>
        <p:spPr>
          <a:xfrm>
            <a:off x="746234" y="616806"/>
            <a:ext cx="10706167" cy="1303867"/>
          </a:xfrm>
        </p:spPr>
        <p:txBody>
          <a:bodyPr>
            <a:normAutofit fontScale="90000"/>
          </a:bodyPr>
          <a:lstStyle/>
          <a:p>
            <a:r>
              <a:rPr lang="en-US" dirty="0"/>
              <a:t>Record examples with and without the local heading</a:t>
            </a:r>
          </a:p>
        </p:txBody>
      </p:sp>
      <p:pic>
        <p:nvPicPr>
          <p:cNvPr id="6" name="Content Placeholder 5">
            <a:extLst>
              <a:ext uri="{FF2B5EF4-FFF2-40B4-BE49-F238E27FC236}">
                <a16:creationId xmlns:a16="http://schemas.microsoft.com/office/drawing/2014/main" id="{942D0427-782D-2C44-9B87-55934C98F06B}"/>
              </a:ext>
            </a:extLst>
          </p:cNvPr>
          <p:cNvPicPr>
            <a:picLocks noGrp="1" noChangeAspect="1"/>
          </p:cNvPicPr>
          <p:nvPr>
            <p:ph sz="half" idx="1"/>
          </p:nvPr>
        </p:nvPicPr>
        <p:blipFill>
          <a:blip r:embed="rId2"/>
          <a:stretch>
            <a:fillRect/>
          </a:stretch>
        </p:blipFill>
        <p:spPr>
          <a:xfrm>
            <a:off x="1298575" y="2671742"/>
            <a:ext cx="4718050" cy="3087729"/>
          </a:xfrm>
        </p:spPr>
      </p:pic>
      <p:pic>
        <p:nvPicPr>
          <p:cNvPr id="12" name="Content Placeholder 11">
            <a:extLst>
              <a:ext uri="{FF2B5EF4-FFF2-40B4-BE49-F238E27FC236}">
                <a16:creationId xmlns:a16="http://schemas.microsoft.com/office/drawing/2014/main" id="{B581C666-F76F-704A-B8FF-2D4162AE88D2}"/>
              </a:ext>
            </a:extLst>
          </p:cNvPr>
          <p:cNvPicPr>
            <a:picLocks noGrp="1" noChangeAspect="1"/>
          </p:cNvPicPr>
          <p:nvPr>
            <p:ph sz="half" idx="2"/>
          </p:nvPr>
        </p:nvPicPr>
        <p:blipFill>
          <a:blip r:embed="rId3"/>
          <a:stretch>
            <a:fillRect/>
          </a:stretch>
        </p:blipFill>
        <p:spPr>
          <a:xfrm>
            <a:off x="6096000" y="2551640"/>
            <a:ext cx="4803775" cy="3269585"/>
          </a:xfrm>
        </p:spPr>
      </p:pic>
      <p:pic>
        <p:nvPicPr>
          <p:cNvPr id="17" name="Picture 16">
            <a:extLst>
              <a:ext uri="{FF2B5EF4-FFF2-40B4-BE49-F238E27FC236}">
                <a16:creationId xmlns:a16="http://schemas.microsoft.com/office/drawing/2014/main" id="{078C8624-B744-9944-8CF9-4C8B52159DCE}"/>
              </a:ext>
            </a:extLst>
          </p:cNvPr>
          <p:cNvPicPr>
            <a:picLocks noChangeAspect="1"/>
          </p:cNvPicPr>
          <p:nvPr/>
        </p:nvPicPr>
        <p:blipFill>
          <a:blip r:embed="rId4"/>
          <a:stretch>
            <a:fillRect/>
          </a:stretch>
        </p:blipFill>
        <p:spPr>
          <a:xfrm>
            <a:off x="1750388" y="2023786"/>
            <a:ext cx="4424989" cy="1055708"/>
          </a:xfrm>
          <a:prstGeom prst="rect">
            <a:avLst/>
          </a:prstGeom>
        </p:spPr>
      </p:pic>
      <p:cxnSp>
        <p:nvCxnSpPr>
          <p:cNvPr id="20" name="Straight Connector 19">
            <a:extLst>
              <a:ext uri="{FF2B5EF4-FFF2-40B4-BE49-F238E27FC236}">
                <a16:creationId xmlns:a16="http://schemas.microsoft.com/office/drawing/2014/main" id="{47968FA3-38FB-4B4E-A954-63CF37BE3FB5}"/>
              </a:ext>
            </a:extLst>
          </p:cNvPr>
          <p:cNvCxnSpPr/>
          <p:nvPr/>
        </p:nvCxnSpPr>
        <p:spPr>
          <a:xfrm flipH="1">
            <a:off x="1965434" y="3079494"/>
            <a:ext cx="1818290" cy="2238740"/>
          </a:xfrm>
          <a:prstGeom prst="line">
            <a:avLst/>
          </a:prstGeom>
          <a:ln w="12700"/>
        </p:spPr>
        <p:style>
          <a:lnRef idx="1">
            <a:schemeClr val="accent5"/>
          </a:lnRef>
          <a:fillRef idx="0">
            <a:schemeClr val="accent5"/>
          </a:fillRef>
          <a:effectRef idx="0">
            <a:schemeClr val="accent5"/>
          </a:effectRef>
          <a:fontRef idx="minor">
            <a:schemeClr val="tx1"/>
          </a:fontRef>
        </p:style>
      </p:cxnSp>
      <p:pic>
        <p:nvPicPr>
          <p:cNvPr id="21" name="Picture 20">
            <a:extLst>
              <a:ext uri="{FF2B5EF4-FFF2-40B4-BE49-F238E27FC236}">
                <a16:creationId xmlns:a16="http://schemas.microsoft.com/office/drawing/2014/main" id="{7B53FF67-1127-6C41-ABE2-06EE56FBEDE7}"/>
              </a:ext>
            </a:extLst>
          </p:cNvPr>
          <p:cNvPicPr>
            <a:picLocks noChangeAspect="1"/>
          </p:cNvPicPr>
          <p:nvPr/>
        </p:nvPicPr>
        <p:blipFill>
          <a:blip r:embed="rId5"/>
          <a:stretch>
            <a:fillRect/>
          </a:stretch>
        </p:blipFill>
        <p:spPr>
          <a:xfrm>
            <a:off x="6842236" y="2345414"/>
            <a:ext cx="4610165" cy="1083586"/>
          </a:xfrm>
          <a:prstGeom prst="rect">
            <a:avLst/>
          </a:prstGeom>
        </p:spPr>
      </p:pic>
      <p:cxnSp>
        <p:nvCxnSpPr>
          <p:cNvPr id="23" name="Straight Connector 22">
            <a:extLst>
              <a:ext uri="{FF2B5EF4-FFF2-40B4-BE49-F238E27FC236}">
                <a16:creationId xmlns:a16="http://schemas.microsoft.com/office/drawing/2014/main" id="{337AD87A-E4F6-BB48-9F55-B79CB62A6398}"/>
              </a:ext>
            </a:extLst>
          </p:cNvPr>
          <p:cNvCxnSpPr/>
          <p:nvPr/>
        </p:nvCxnSpPr>
        <p:spPr>
          <a:xfrm flipH="1">
            <a:off x="6842236" y="3429000"/>
            <a:ext cx="1954923" cy="1815662"/>
          </a:xfrm>
          <a:prstGeom prst="line">
            <a:avLst/>
          </a:prstGeom>
          <a:ln w="12700"/>
        </p:spPr>
        <p:style>
          <a:lnRef idx="1">
            <a:schemeClr val="accent5"/>
          </a:lnRef>
          <a:fillRef idx="0">
            <a:schemeClr val="accent5"/>
          </a:fillRef>
          <a:effectRef idx="0">
            <a:schemeClr val="accent5"/>
          </a:effectRef>
          <a:fontRef idx="minor">
            <a:schemeClr val="tx1"/>
          </a:fontRef>
        </p:style>
      </p:cxnSp>
      <p:sp>
        <p:nvSpPr>
          <p:cNvPr id="24" name="Frame 23">
            <a:extLst>
              <a:ext uri="{FF2B5EF4-FFF2-40B4-BE49-F238E27FC236}">
                <a16:creationId xmlns:a16="http://schemas.microsoft.com/office/drawing/2014/main" id="{E17B519D-8578-0540-A079-A498F4325337}"/>
              </a:ext>
            </a:extLst>
          </p:cNvPr>
          <p:cNvSpPr/>
          <p:nvPr/>
        </p:nvSpPr>
        <p:spPr>
          <a:xfrm>
            <a:off x="1750388" y="2023786"/>
            <a:ext cx="4424989" cy="1055708"/>
          </a:xfrm>
          <a:prstGeom prst="frame">
            <a:avLst>
              <a:gd name="adj1" fmla="val 553"/>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rame 24">
            <a:extLst>
              <a:ext uri="{FF2B5EF4-FFF2-40B4-BE49-F238E27FC236}">
                <a16:creationId xmlns:a16="http://schemas.microsoft.com/office/drawing/2014/main" id="{95433CBE-928E-E548-A8C5-D7FFE831CE06}"/>
              </a:ext>
            </a:extLst>
          </p:cNvPr>
          <p:cNvSpPr/>
          <p:nvPr/>
        </p:nvSpPr>
        <p:spPr>
          <a:xfrm>
            <a:off x="6842236" y="2324582"/>
            <a:ext cx="4610165" cy="1104417"/>
          </a:xfrm>
          <a:prstGeom prst="frame">
            <a:avLst>
              <a:gd name="adj1" fmla="val 553"/>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71322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B2B4E9-2368-DC4B-A884-CB84A76E855A}"/>
              </a:ext>
            </a:extLst>
          </p:cNvPr>
          <p:cNvPicPr>
            <a:picLocks noChangeAspect="1"/>
          </p:cNvPicPr>
          <p:nvPr/>
        </p:nvPicPr>
        <p:blipFill>
          <a:blip r:embed="rId2"/>
          <a:stretch>
            <a:fillRect/>
          </a:stretch>
        </p:blipFill>
        <p:spPr>
          <a:xfrm>
            <a:off x="2832100" y="749300"/>
            <a:ext cx="6527800" cy="5359400"/>
          </a:xfrm>
          <a:prstGeom prst="rect">
            <a:avLst/>
          </a:prstGeom>
        </p:spPr>
      </p:pic>
    </p:spTree>
    <p:extLst>
      <p:ext uri="{BB962C8B-B14F-4D97-AF65-F5344CB8AC3E}">
        <p14:creationId xmlns:p14="http://schemas.microsoft.com/office/powerpoint/2010/main" val="324944397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11550</TotalTime>
  <Words>370</Words>
  <Application>Microsoft Macintosh PowerPoint</Application>
  <PresentationFormat>Widescreen</PresentationFormat>
  <Paragraphs>34</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Garamond</vt:lpstr>
      <vt:lpstr>Organic</vt:lpstr>
      <vt:lpstr>Cataloging as civic engagement </vt:lpstr>
      <vt:lpstr>Miami University Land Acknowledgement</vt:lpstr>
      <vt:lpstr>Masha Stepanova Coordinator of Cataloging &amp; Slavic Librarian  Miami University  stepanm@miamioh.edu  </vt:lpstr>
      <vt:lpstr>Motivation for inclusive cataloging project at Miami</vt:lpstr>
      <vt:lpstr>Preparations</vt:lpstr>
      <vt:lpstr>Things to consider before starting</vt:lpstr>
      <vt:lpstr>Workflow</vt:lpstr>
      <vt:lpstr>Record examples with and without the local heading</vt:lpstr>
      <vt:lpstr>PowerPoint Presentation</vt:lpstr>
      <vt:lpstr>PowerPoint Presentation</vt:lpstr>
      <vt:lpstr>Next steps and future plans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Cataloging as civic engagement </dc:title>
  <dc:creator>Microsoft Office User</dc:creator>
  <cp:lastModifiedBy>Microsoft Office User</cp:lastModifiedBy>
  <cp:revision>5</cp:revision>
  <dcterms:created xsi:type="dcterms:W3CDTF">2021-09-22T14:00:40Z</dcterms:created>
  <dcterms:modified xsi:type="dcterms:W3CDTF">2021-09-30T14:31:24Z</dcterms:modified>
</cp:coreProperties>
</file>